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039wintergarten.de/index.html" TargetMode="External"/><Relationship Id="rId3" Type="http://schemas.openxmlformats.org/officeDocument/2006/relationships/hyperlink" Target="https://azure.039wintergarten.de/hausbau-1/wintergarten-als-wohnraumerweiterung-nutzen-vor-und-nachteile-f-r-m-nc-c7706da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Wintergarten-Projekt strukturiert kommunizieren: Von der ersten Idee bis zur Angebotsreife</a:t>
            </a:r>
          </a:p>
        </p:txBody>
      </p:sp>
      <p:sp>
        <p:nvSpPr>
          <p:cNvPr id="3" name="Content Placeholder 2"/>
          <p:cNvSpPr>
            <a:spLocks noGrp="1"/>
          </p:cNvSpPr>
          <p:nvPr>
            <p:ph idx="1"/>
          </p:nvPr>
        </p:nvSpPr>
        <p:spPr/>
        <p:txBody>
          <a:bodyPr/>
          <a:lstStyle/>
          <a:p>
            <a:r>
              <a:t>Ein Wintergarten ist mehr als ein Glasbau am Haus. Er verbindet Wohnraum mit dem Außenbereich und beeinflusst Hausanschluss, Fundament, Energiebilanz und Nutzungskomfort gleichermaßen. Dieser Leitfaden fasst die wesentlichen Planungsschritte zusammen, die vor einer verbindlichen Entscheidung zu klären sind, und zeigt, wie sich die einzelnen Themen gegenseitig berühren.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a:t>
            </a:r>
          </a:p>
        </p:txBody>
      </p:sp>
      <p:sp>
        <p:nvSpPr>
          <p:cNvPr id="3" name="Content Placeholder 2"/>
          <p:cNvSpPr>
            <a:spLocks noGrp="1"/>
          </p:cNvSpPr>
          <p:nvPr>
            <p:ph idx="1"/>
          </p:nvPr>
        </p:nvSpPr>
        <p:spPr/>
        <p:txBody>
          <a:bodyPr/>
          <a:lstStyle/>
          <a:p>
            <a:pPr>
              <a:defRPr sz="1800"/>
            </a:pPr>
            <a:r>
              <a:t>Die erste und wichtigste Frage betrifft nicht Material oder Maße, sondern die tatsächliche Nutzung. Soll ein unbeheizter Wetterschutz für die Übergangszeit entstehen, der Wind und Niederschlag abhält? Oder wird ein beheizter Wohnraum erwartet, der ganzjährig als Aufenthaltsbereich dient? Diese Unterscheidung bestimmt Konstruktion, Anschluss an das Haus, Heizung und Lüftungskonzept. Wer die Nutzung nicht vorab klar beschreibt, riskiert spätere Korrekturen an der Bausubstanz.</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Grundstück prüfen</a:t>
            </a:r>
          </a:p>
        </p:txBody>
      </p:sp>
      <p:sp>
        <p:nvSpPr>
          <p:cNvPr id="3" name="Content Placeholder 2"/>
          <p:cNvSpPr>
            <a:spLocks noGrp="1"/>
          </p:cNvSpPr>
          <p:nvPr>
            <p:ph idx="1"/>
          </p:nvPr>
        </p:nvSpPr>
        <p:spPr/>
        <p:txBody>
          <a:bodyPr/>
          <a:lstStyle/>
          <a:p>
            <a:pPr>
              <a:defRPr sz="1800"/>
            </a:pPr>
            <a:r>
              <a:t>Bevor Form und Ausstattung feststehen, müssen Hauswand, Gründungsfläche und Baurecht gemeinsam betrachtet werden. Eine vorhandene Terrassenplatte bedeutet nicht automatisch eine geeignete Wintergartengründung. Bestehende Baupläne, Grundstücksgrenzen, Bebauungsplan, Baugrenzen und geschützte Bäume können den Standort einschränken. In München können auch Abstandsflächen und Baumschutz den Entwurf beeinflussen.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Einordnung klären</a:t>
            </a:r>
          </a:p>
        </p:txBody>
      </p:sp>
      <p:sp>
        <p:nvSpPr>
          <p:cNvPr id="3" name="Content Placeholder 2"/>
          <p:cNvSpPr>
            <a:spLocks noGrp="1"/>
          </p:cNvSpPr>
          <p:nvPr>
            <p:ph idx="1"/>
          </p:nvPr>
        </p:nvSpPr>
        <p:spPr/>
        <p:txBody>
          <a:bodyPr/>
          <a:lstStyle/>
          <a:p>
            <a:pPr>
              <a:defRPr sz="1800"/>
            </a:pPr>
            <a:r>
              <a:t>Kleine Abmessungen oder eine unbeheizte Nutzung ergeben für sich genommen keine sichere Genehmigungsfreiheit. Terrassenüberdachungen bis 30 m² sind nach Bayerischer Bauordnung verfahrensfrei, aber ein seitlich geschlossener Wintergarten wird nicht automatisch gleichgesetzt. Auch der Brutto-Rauminhalt bis 75 m³ gilt nicht ohne Weiteres für einen Anbau am Wohnhaus. Verfahren und Zulässigkeit sollten frühzeitig getrennt geprüft werden, bevor irreversible Arbeiten veranlasst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Anschlüsse und Gründung</a:t>
            </a:r>
          </a:p>
        </p:txBody>
      </p:sp>
      <p:sp>
        <p:nvSpPr>
          <p:cNvPr id="3" name="Content Placeholder 2"/>
          <p:cNvSpPr>
            <a:spLocks noGrp="1"/>
          </p:cNvSpPr>
          <p:nvPr>
            <p:ph idx="1"/>
          </p:nvPr>
        </p:nvSpPr>
        <p:spPr/>
        <p:txBody>
          <a:bodyPr/>
          <a:lstStyle/>
          <a:p>
            <a:pPr>
              <a:defRPr sz="1800"/>
            </a:pPr>
            <a:r>
              <a:t>Hausanschluss, Entwässerung und Gründung müssen vor der Bestellung miteinander abgestimmt sein. Dazu gehören die Frage, wer Erdarbeiten, Fundament und Abdichtung übernimmt, sowie die Klärung der Lasten aus Eigengewicht, Schnee und Wind. Der Wandanschluss an das bestehende Gebäude muss dauerhaft dicht sein und die Anschlussarbeiten an der Fassade eindeutig zugeordnet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Beschattung und Raumklima mitdenken</a:t>
            </a:r>
          </a:p>
        </p:txBody>
      </p:sp>
      <p:sp>
        <p:nvSpPr>
          <p:cNvPr id="3" name="Content Placeholder 2"/>
          <p:cNvSpPr>
            <a:spLocks noGrp="1"/>
          </p:cNvSpPr>
          <p:nvPr>
            <p:ph idx="1"/>
          </p:nvPr>
        </p:nvSpPr>
        <p:spPr/>
        <p:txBody>
          <a:bodyPr/>
          <a:lstStyle/>
          <a:p>
            <a:pPr>
              <a:defRPr sz="1800"/>
            </a:pPr>
            <a:r>
              <a:t>Sonnenschutz ist nicht nur eine Frage des Komforts, sondern beeinflusst die sommerliche Überwärmung und die energetische Bilanz. Eine Lösung für das Dach allein berücksichtigt oft nicht die seitliche Besonnung. Auch Lüftungskonzept und Heizung sollten von Anfang an zur Nutzung passen. Beim beheizten Wintergarten ist die Heizung Teil des Gesamtkonzepts, nicht die nachträgliche Lösung für eine unzureichende Gebäudehülle.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realistisch einordnen</a:t>
            </a:r>
          </a:p>
        </p:txBody>
      </p:sp>
      <p:sp>
        <p:nvSpPr>
          <p:cNvPr id="3" name="Content Placeholder 2"/>
          <p:cNvSpPr>
            <a:spLocks noGrp="1"/>
          </p:cNvSpPr>
          <p:nvPr>
            <p:ph idx="1"/>
          </p:nvPr>
        </p:nvSpPr>
        <p:spPr/>
        <p:txBody>
          <a:bodyPr/>
          <a:lstStyle/>
          <a:p>
            <a:pPr>
              <a:defRPr sz="1800"/>
            </a:pPr>
            <a:r>
              <a:t>Ein Produktpreis für ein Glasbausystem beschreibt nicht die gesamten Kosten eines fertigen Anbaus. Gründung, Anschlüsse, Haustechnik und eventuelle Planungsnachweise können einen erheblichen Anteil ausmachen. Angebote sollten auf derselben Grundlage verglichen werden: mit Skizze, Nutzungsbeschreibung, ungefähren Maßen und Dachform. Ein unbeheizter Anbau und ein beheizter Wohnwintergarten sind verschiedene Bauaufgaben und lassen sich nicht über den Quadratmeterpreis allein vergleichen.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 und Abnahme planen</a:t>
            </a:r>
          </a:p>
        </p:txBody>
      </p:sp>
      <p:sp>
        <p:nvSpPr>
          <p:cNvPr id="3" name="Content Placeholder 2"/>
          <p:cNvSpPr>
            <a:spLocks noGrp="1"/>
          </p:cNvSpPr>
          <p:nvPr>
            <p:ph idx="1"/>
          </p:nvPr>
        </p:nvSpPr>
        <p:spPr/>
        <p:txBody>
          <a:bodyPr/>
          <a:lstStyle/>
          <a:p>
            <a:pPr>
              <a:defRPr sz="1800"/>
            </a:pPr>
            <a:r>
              <a:t>Je nach Umfang sind mehrere Fachbetriebe am Wintergartenbau beteiligt. Statik, Glasbau, Anschlüsse und gegebenenfalls Haustechnik müssen koordiniert werden. Eine frühzeitige Klärung der Zuständigkeiten und der Schnittstellen hilft, Verzögerungen und Lücken zu vermeiden. Die Abnahme sollte alle Leistungen umfassen und dokumentieren, auch die Dichtheit des Wandanschlusses und die Funktionsfähigkeit beweglicher Elemente.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Wintergarten</a:t>
            </a:r>
          </a:p>
        </p:txBody>
      </p:sp>
      <p:sp>
        <p:nvSpPr>
          <p:cNvPr id="3" name="Content Placeholder 2"/>
          <p:cNvSpPr>
            <a:spLocks noGrp="1"/>
          </p:cNvSpPr>
          <p:nvPr>
            <p:ph idx="1"/>
          </p:nvPr>
        </p:nvSpPr>
        <p:spPr/>
        <p:txBody>
          <a:bodyPr/>
          <a:lstStyle/>
          <a:p>
            <a:r>
              <a:rPr sz="1800">
                <a:hlinkClick r:id="rId2"/>
              </a:rPr>
              <a:t>Wintergarten München: Erst Nutzung und Grundstück klären</a:t>
            </a:r>
          </a:p>
          <a:p>
            <a:r>
              <a:rPr sz="1800">
                <a:hlinkClick r:id="rId3"/>
              </a:rPr>
              <a:t>Wintergarten als Wohnraumerweiterung nutzen: Vor- und Nachteile für Münchner Grundstücke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